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371EF213-A98B-48D6-93C2-464F55C4E998}" type="datetimeFigureOut">
              <a:rPr lang="tr-TR" smtClean="0"/>
              <a:t>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185997-1EEC-4D65-821D-006DE77C4883}" type="slidenum">
              <a:rPr lang="tr-TR" smtClean="0"/>
              <a:t>‹#›</a:t>
            </a:fld>
            <a:endParaRPr lang="tr-T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EF213-A98B-48D6-93C2-464F55C4E998}" type="datetimeFigureOut">
              <a:rPr lang="tr-TR" smtClean="0"/>
              <a:t>2.02.2021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85997-1EEC-4D65-821D-006DE77C488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02634"/>
          </a:xfrm>
        </p:spPr>
        <p:txBody>
          <a:bodyPr>
            <a:normAutofit/>
          </a:bodyPr>
          <a:lstStyle/>
          <a:p>
            <a:r>
              <a:rPr lang="tr-TR" sz="72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2021 </a:t>
            </a:r>
            <a:r>
              <a:rPr lang="tr-TR" sz="7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MİLLİ SAVUNMA ÜNİVERSİTESİ</a:t>
            </a:r>
            <a:br>
              <a:rPr lang="tr-TR" sz="7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tr-TR" sz="7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(MSÜ)</a:t>
            </a:r>
            <a:endParaRPr lang="tr-TR" sz="7200"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260648"/>
            <a:ext cx="7772400" cy="650503"/>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tr-TR" dirty="0"/>
              <a:t>BAŞVURU İŞLEMLERİ</a:t>
            </a:r>
          </a:p>
        </p:txBody>
      </p:sp>
      <p:sp>
        <p:nvSpPr>
          <p:cNvPr id="3" name="2 Alt Başlık"/>
          <p:cNvSpPr>
            <a:spLocks noGrp="1"/>
          </p:cNvSpPr>
          <p:nvPr>
            <p:ph type="subTitle" idx="1"/>
          </p:nvPr>
        </p:nvSpPr>
        <p:spPr>
          <a:xfrm>
            <a:off x="683568" y="1124744"/>
            <a:ext cx="7848872" cy="4752528"/>
          </a:xfrm>
        </p:spPr>
        <p:txBody>
          <a:bodyPr>
            <a:normAutofit fontScale="85000" lnSpcReduction="10000"/>
          </a:bodyPr>
          <a:lstStyle/>
          <a:p>
            <a:pPr algn="l">
              <a:buFont typeface="Wingdings" pitchFamily="2" charset="2"/>
              <a:buChar char="v"/>
            </a:pPr>
            <a:r>
              <a:rPr lang="tr-TR" dirty="0">
                <a:solidFill>
                  <a:schemeClr val="tx1"/>
                </a:solidFill>
              </a:rPr>
              <a:t>Sınava katılmak isteyen adaylar, 2021-MSÜ Kılavuzu ile Aday Başvuru Formuna başvuru süresi içinde ÖSYM’nin http://www.</a:t>
            </a:r>
            <a:r>
              <a:rPr lang="tr-TR" dirty="0" err="1">
                <a:solidFill>
                  <a:schemeClr val="tx1"/>
                </a:solidFill>
              </a:rPr>
              <a:t>osym</a:t>
            </a:r>
            <a:r>
              <a:rPr lang="tr-TR" dirty="0">
                <a:solidFill>
                  <a:schemeClr val="tx1"/>
                </a:solidFill>
              </a:rPr>
              <a:t>.gov.tr internet adresinden erişebileceklerdir. Kılavuz dağıtımı ve satışı yapılmayacaktır. </a:t>
            </a:r>
          </a:p>
          <a:p>
            <a:pPr algn="l">
              <a:buFont typeface="Wingdings" pitchFamily="2" charset="2"/>
              <a:buChar char="v"/>
            </a:pPr>
            <a:r>
              <a:rPr lang="tr-TR" dirty="0">
                <a:solidFill>
                  <a:schemeClr val="tx1"/>
                </a:solidFill>
              </a:rPr>
              <a:t>Adaylar, başvurularını elektronik ortamda ÖSYM Başvuru Merkezleri aracılığıyla veya bireysel olarak internet aracılığıyla (ÖSYM’nin https://ais.osym.gov.tr internet adresinden) veya ÖSYM mobil uygulamaları aracılığıyla yapacaklardır. </a:t>
            </a:r>
          </a:p>
          <a:p>
            <a:pPr algn="l">
              <a:buFont typeface="Wingdings" pitchFamily="2" charset="2"/>
              <a:buChar char="v"/>
            </a:pPr>
            <a:r>
              <a:rPr lang="tr-TR" dirty="0">
                <a:solidFill>
                  <a:schemeClr val="tx1"/>
                </a:solidFill>
              </a:rPr>
              <a:t>Tüm adayların, sınava başvuru işlemi yapmadan önce HES kodunu edinmiş olmaları gerekmektedir.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95936" y="1124744"/>
            <a:ext cx="4536504" cy="2308324"/>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tr-TR" dirty="0"/>
              <a:t>HES kodunun ÖSYM sistemine kaydını ÖSYM Aday İşlemleri Sisteminde (https://ais.osym.gov.tr) “PROFİLİM” alanında bulunan “HES KODU BİLGİLERİM” sayfasından yapacaklardır. Bu sınav için kullanılacak olan HES kodunun geçerlilik bitiş tarihinin, bu sınavın yapılacağı gün veya daha ileri tarihli olması gerekmektedir.</a:t>
            </a:r>
          </a:p>
        </p:txBody>
      </p:sp>
      <p:pic>
        <p:nvPicPr>
          <p:cNvPr id="4" name="3 Resim" descr="depositphotos_12631147-stock-photo-3d-man-with-exclamation.jpg"/>
          <p:cNvPicPr>
            <a:picLocks noChangeAspect="1"/>
          </p:cNvPicPr>
          <p:nvPr/>
        </p:nvPicPr>
        <p:blipFill>
          <a:blip r:embed="rId2" cstate="print"/>
          <a:stretch>
            <a:fillRect/>
          </a:stretch>
        </p:blipFill>
        <p:spPr>
          <a:xfrm>
            <a:off x="251520" y="2852936"/>
            <a:ext cx="3793604" cy="3793604"/>
          </a:xfrm>
          <a:prstGeom prst="rect">
            <a:avLst/>
          </a:prstGeom>
        </p:spPr>
      </p:pic>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9"/>
            <a:ext cx="7772400" cy="720080"/>
          </a:xfrm>
        </p:spPr>
        <p:style>
          <a:lnRef idx="1">
            <a:schemeClr val="accent5"/>
          </a:lnRef>
          <a:fillRef idx="2">
            <a:schemeClr val="accent5"/>
          </a:fillRef>
          <a:effectRef idx="1">
            <a:schemeClr val="accent5"/>
          </a:effectRef>
          <a:fontRef idx="minor">
            <a:schemeClr val="dk1"/>
          </a:fontRef>
        </p:style>
        <p:txBody>
          <a:bodyPr>
            <a:normAutofit/>
          </a:bodyPr>
          <a:lstStyle/>
          <a:p>
            <a:r>
              <a:rPr lang="tr-TR" sz="3200" dirty="0"/>
              <a:t>2021-MSÜ SINAVI (1’İNCİ SEÇİM AŞAMASI)</a:t>
            </a:r>
          </a:p>
        </p:txBody>
      </p:sp>
      <p:sp>
        <p:nvSpPr>
          <p:cNvPr id="3" name="2 Alt Başlık"/>
          <p:cNvSpPr>
            <a:spLocks noGrp="1"/>
          </p:cNvSpPr>
          <p:nvPr>
            <p:ph type="subTitle" idx="1"/>
          </p:nvPr>
        </p:nvSpPr>
        <p:spPr>
          <a:xfrm>
            <a:off x="827584" y="1124744"/>
            <a:ext cx="7632848" cy="4514056"/>
          </a:xfrm>
        </p:spPr>
        <p:txBody>
          <a:bodyPr/>
          <a:lstStyle/>
          <a:p>
            <a:pPr algn="l"/>
            <a:r>
              <a:rPr lang="tr-TR" dirty="0">
                <a:solidFill>
                  <a:srgbClr val="FF0000"/>
                </a:solidFill>
              </a:rPr>
              <a:t>Sınavın Kapsamı</a:t>
            </a:r>
          </a:p>
          <a:p>
            <a:pPr algn="l"/>
            <a:r>
              <a:rPr lang="tr-TR" dirty="0"/>
              <a:t>Sınavda adaylara, ortaöğretim düzeyinde, beş seçenekli çoktan seçmeli 120 sorudan oluşan bir test uygulanacaktır. Test; tek kitapçık halinde adaylara verilecek, adaylar cevaplarını cevap kâğıdına işaretleyeceklerdir. Sınav süresi 135 dakikadır.</a:t>
            </a:r>
            <a:endParaRPr lang="tr-TR" dirty="0">
              <a:solidFill>
                <a:srgbClr val="FF0000"/>
              </a:solidFill>
            </a:endParaRPr>
          </a:p>
          <a:p>
            <a:pPr algn="l"/>
            <a:endParaRPr lang="tr-TR"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Ekran Alıntısı.JPG"/>
          <p:cNvPicPr>
            <a:picLocks noChangeAspect="1"/>
          </p:cNvPicPr>
          <p:nvPr/>
        </p:nvPicPr>
        <p:blipFill>
          <a:blip r:embed="rId2" cstate="print"/>
          <a:stretch>
            <a:fillRect/>
          </a:stretch>
        </p:blipFill>
        <p:spPr>
          <a:xfrm>
            <a:off x="312519" y="908720"/>
            <a:ext cx="8435945" cy="4991440"/>
          </a:xfrm>
          <a:prstGeom prst="rect">
            <a:avLst/>
          </a:prstGeom>
        </p:spPr>
      </p:pic>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008112"/>
          </a:xfrm>
        </p:spPr>
        <p:style>
          <a:lnRef idx="0">
            <a:schemeClr val="accent5"/>
          </a:lnRef>
          <a:fillRef idx="3">
            <a:schemeClr val="accent5"/>
          </a:fillRef>
          <a:effectRef idx="3">
            <a:schemeClr val="accent5"/>
          </a:effectRef>
          <a:fontRef idx="minor">
            <a:schemeClr val="lt1"/>
          </a:fontRef>
        </p:style>
        <p:txBody>
          <a:bodyPr>
            <a:normAutofit/>
          </a:bodyPr>
          <a:lstStyle/>
          <a:p>
            <a:r>
              <a:rPr lang="tr-TR" sz="2800" dirty="0"/>
              <a:t>SINAVA GİRERKEN ADAYIN YANINDA BULUNDURMASI GEREKEN BELGELER</a:t>
            </a:r>
          </a:p>
        </p:txBody>
      </p:sp>
      <p:sp>
        <p:nvSpPr>
          <p:cNvPr id="3" name="2 Alt Başlık"/>
          <p:cNvSpPr>
            <a:spLocks noGrp="1"/>
          </p:cNvSpPr>
          <p:nvPr>
            <p:ph type="subTitle" idx="1"/>
          </p:nvPr>
        </p:nvSpPr>
        <p:spPr>
          <a:xfrm>
            <a:off x="683568" y="2204864"/>
            <a:ext cx="8064896" cy="3433936"/>
          </a:xfrm>
        </p:spPr>
        <p:txBody>
          <a:bodyPr/>
          <a:lstStyle/>
          <a:p>
            <a:pPr marL="514350" indent="-514350" algn="l">
              <a:buAutoNum type="arabicParenR"/>
            </a:pPr>
            <a:r>
              <a:rPr lang="tr-TR" dirty="0">
                <a:solidFill>
                  <a:schemeClr val="tx1"/>
                </a:solidFill>
              </a:rPr>
              <a:t>2021-MSÜ Sınava Giriş Belgesi</a:t>
            </a:r>
          </a:p>
          <a:p>
            <a:pPr marL="514350" indent="-514350" algn="l"/>
            <a:r>
              <a:rPr lang="tr-TR" dirty="0">
                <a:solidFill>
                  <a:schemeClr val="tx1"/>
                </a:solidFill>
              </a:rPr>
              <a:t>2) Nüfus Cüzdanı Veya Türkiye Cumhuriyeti Kimlik Kartı Veya Geçerlilik Süresi Dolmamış Pasaportun Aslı</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0649"/>
            <a:ext cx="7772400" cy="936104"/>
          </a:xfrm>
        </p:spPr>
        <p:style>
          <a:lnRef idx="3">
            <a:schemeClr val="lt1"/>
          </a:lnRef>
          <a:fillRef idx="1">
            <a:schemeClr val="accent3"/>
          </a:fillRef>
          <a:effectRef idx="1">
            <a:schemeClr val="accent3"/>
          </a:effectRef>
          <a:fontRef idx="minor">
            <a:schemeClr val="lt1"/>
          </a:fontRef>
        </p:style>
        <p:txBody>
          <a:bodyPr/>
          <a:lstStyle/>
          <a:p>
            <a:r>
              <a:rPr lang="tr-TR" dirty="0"/>
              <a:t>SINAVIN UYGULANMASI</a:t>
            </a:r>
          </a:p>
        </p:txBody>
      </p:sp>
      <p:sp>
        <p:nvSpPr>
          <p:cNvPr id="3" name="2 Alt Başlık"/>
          <p:cNvSpPr>
            <a:spLocks noGrp="1"/>
          </p:cNvSpPr>
          <p:nvPr>
            <p:ph type="subTitle" idx="1"/>
          </p:nvPr>
        </p:nvSpPr>
        <p:spPr>
          <a:xfrm>
            <a:off x="755576" y="1412776"/>
            <a:ext cx="7776864" cy="4226024"/>
          </a:xfrm>
        </p:spPr>
        <p:txBody>
          <a:bodyPr>
            <a:normAutofit fontScale="92500"/>
          </a:bodyPr>
          <a:lstStyle/>
          <a:p>
            <a:pPr algn="just"/>
            <a:r>
              <a:rPr lang="tr-TR" dirty="0">
                <a:solidFill>
                  <a:schemeClr val="tx1"/>
                </a:solidFill>
              </a:rPr>
              <a:t>Sınava girecek adayın yüzü, kimlik tespitini sağlayacak biçimde açık olmalıdır. Kimlik ve güvenlik kontrolleri ile salona giriş işlemlerinin zamanında yapılabilmesi için, adayların sınava girecekleri binanın kapısında sınav saatinden en az 1 saat önce hazır bulunmaları gerekmektedir. </a:t>
            </a:r>
            <a:r>
              <a:rPr lang="tr-TR" dirty="0">
                <a:solidFill>
                  <a:srgbClr val="FF0000"/>
                </a:solidFill>
              </a:rPr>
              <a:t>DİKKAT: Adaylar, saat 10.00’dan sonra sınav binalarına; sınavın cevaplama süresi başladıktan sonra sınav salonlarına alınmayacaklardır.</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1470025"/>
          </a:xfrm>
        </p:spPr>
        <p:style>
          <a:lnRef idx="3">
            <a:schemeClr val="lt1"/>
          </a:lnRef>
          <a:fillRef idx="1">
            <a:schemeClr val="accent6"/>
          </a:fillRef>
          <a:effectRef idx="1">
            <a:schemeClr val="accent6"/>
          </a:effectRef>
          <a:fontRef idx="minor">
            <a:schemeClr val="lt1"/>
          </a:fontRef>
        </p:style>
        <p:txBody>
          <a:bodyPr>
            <a:normAutofit/>
          </a:bodyPr>
          <a:lstStyle/>
          <a:p>
            <a:r>
              <a:rPr lang="tr-TR" sz="3200" dirty="0"/>
              <a:t>PUAN TÜRLERİNİN HESAPLANMASINDA TESTLERİN AĞIRLIKLARI (%)</a:t>
            </a:r>
          </a:p>
        </p:txBody>
      </p:sp>
      <p:sp>
        <p:nvSpPr>
          <p:cNvPr id="3" name="2 Alt Başlık"/>
          <p:cNvSpPr>
            <a:spLocks noGrp="1"/>
          </p:cNvSpPr>
          <p:nvPr>
            <p:ph type="subTitle" idx="1"/>
          </p:nvPr>
        </p:nvSpPr>
        <p:spPr>
          <a:xfrm>
            <a:off x="683568" y="1844824"/>
            <a:ext cx="7920880" cy="3793976"/>
          </a:xfrm>
        </p:spPr>
        <p:txBody>
          <a:bodyPr/>
          <a:lstStyle/>
          <a:p>
            <a:endParaRPr lang="tr-TR" dirty="0"/>
          </a:p>
        </p:txBody>
      </p:sp>
      <p:pic>
        <p:nvPicPr>
          <p:cNvPr id="4" name="3 Resim" descr="Ekran Alıntısı.JPG"/>
          <p:cNvPicPr>
            <a:picLocks noChangeAspect="1"/>
          </p:cNvPicPr>
          <p:nvPr/>
        </p:nvPicPr>
        <p:blipFill>
          <a:blip r:embed="rId2" cstate="print"/>
          <a:stretch>
            <a:fillRect/>
          </a:stretch>
        </p:blipFill>
        <p:spPr>
          <a:xfrm>
            <a:off x="470842" y="2430780"/>
            <a:ext cx="8349630" cy="2638846"/>
          </a:xfrm>
          <a:prstGeom prst="rect">
            <a:avLst/>
          </a:prstGeom>
        </p:spPr>
      </p:pic>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470025"/>
          </a:xfrm>
        </p:spPr>
        <p:style>
          <a:lnRef idx="3">
            <a:schemeClr val="lt1"/>
          </a:lnRef>
          <a:fillRef idx="1">
            <a:schemeClr val="accent2"/>
          </a:fillRef>
          <a:effectRef idx="1">
            <a:schemeClr val="accent2"/>
          </a:effectRef>
          <a:fontRef idx="minor">
            <a:schemeClr val="lt1"/>
          </a:fontRef>
        </p:style>
        <p:txBody>
          <a:bodyPr/>
          <a:lstStyle/>
          <a:p>
            <a:r>
              <a:rPr lang="tr-TR" dirty="0"/>
              <a:t>2021-MSÜ SINAV SONUÇLARININ AÇIKLANMASI</a:t>
            </a:r>
          </a:p>
        </p:txBody>
      </p:sp>
      <p:sp>
        <p:nvSpPr>
          <p:cNvPr id="3" name="2 Alt Başlık"/>
          <p:cNvSpPr>
            <a:spLocks noGrp="1"/>
          </p:cNvSpPr>
          <p:nvPr>
            <p:ph type="subTitle" idx="1"/>
          </p:nvPr>
        </p:nvSpPr>
        <p:spPr>
          <a:xfrm>
            <a:off x="1371600" y="1988840"/>
            <a:ext cx="6400800" cy="3649960"/>
          </a:xfrm>
        </p:spPr>
        <p:txBody>
          <a:bodyPr>
            <a:normAutofit fontScale="92500" lnSpcReduction="20000"/>
          </a:bodyPr>
          <a:lstStyle/>
          <a:p>
            <a:r>
              <a:rPr lang="tr-TR" dirty="0">
                <a:solidFill>
                  <a:schemeClr val="tx1"/>
                </a:solidFill>
              </a:rPr>
              <a:t>Adaylar sınav sonuçlarını; T.C. Kimlik Numarası ve şifreleri ile ÖSYM’nin https://sonuc.osym.gov.tr internet adresinden ve ÖSYM mobil uygulamalarından öğrenebileceklerdir. Adaylara sonuç belgesi gönderilmeyecektir. İnternet sayfasında ilan edilen sonuç bilgileri adaylara tebliğ hükmündedir.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style>
          <a:lnRef idx="3">
            <a:schemeClr val="lt1"/>
          </a:lnRef>
          <a:fillRef idx="1">
            <a:schemeClr val="accent1"/>
          </a:fillRef>
          <a:effectRef idx="1">
            <a:schemeClr val="accent1"/>
          </a:effectRef>
          <a:fontRef idx="minor">
            <a:schemeClr val="lt1"/>
          </a:fontRef>
        </p:style>
        <p:txBody>
          <a:bodyPr>
            <a:normAutofit/>
          </a:bodyPr>
          <a:lstStyle/>
          <a:p>
            <a:r>
              <a:rPr lang="tr-TR" sz="2800" dirty="0"/>
              <a:t>MSÜ HARP OKULLARI VE ASTSUBAY MESLEK YÜKSEKOKULLARI 2’NCİ SEÇİM AŞAMALARI TERCİH İŞLEMLERİ </a:t>
            </a:r>
          </a:p>
        </p:txBody>
      </p:sp>
      <p:sp>
        <p:nvSpPr>
          <p:cNvPr id="3" name="2 Alt Başlık"/>
          <p:cNvSpPr>
            <a:spLocks noGrp="1"/>
          </p:cNvSpPr>
          <p:nvPr>
            <p:ph type="subTitle" idx="1"/>
          </p:nvPr>
        </p:nvSpPr>
        <p:spPr>
          <a:xfrm>
            <a:off x="683568" y="1916832"/>
            <a:ext cx="7992888" cy="3721968"/>
          </a:xfrm>
        </p:spPr>
        <p:txBody>
          <a:bodyPr>
            <a:normAutofit/>
          </a:bodyPr>
          <a:lstStyle/>
          <a:p>
            <a:pPr algn="just"/>
            <a:r>
              <a:rPr lang="tr-TR" sz="1800" dirty="0">
                <a:solidFill>
                  <a:schemeClr val="tx1"/>
                </a:solidFill>
              </a:rPr>
              <a:t>2021-MSÜ sınav sonuçları açıklandıktan sonra adaylar öncelik sırasına göre okul tercihlerini https://personeltemin.msb.gov.tr adresinden belirleyebileceklerdir.</a:t>
            </a:r>
          </a:p>
          <a:p>
            <a:pPr algn="just"/>
            <a:endParaRPr lang="tr-TR" sz="1800" dirty="0">
              <a:solidFill>
                <a:schemeClr val="tx1"/>
              </a:solidFill>
            </a:endParaRPr>
          </a:p>
        </p:txBody>
      </p:sp>
      <p:pic>
        <p:nvPicPr>
          <p:cNvPr id="4" name="3 Resim" descr="Ekran Alıntısı.JPG"/>
          <p:cNvPicPr>
            <a:picLocks noChangeAspect="1"/>
          </p:cNvPicPr>
          <p:nvPr/>
        </p:nvPicPr>
        <p:blipFill>
          <a:blip r:embed="rId2" cstate="print"/>
          <a:stretch>
            <a:fillRect/>
          </a:stretch>
        </p:blipFill>
        <p:spPr>
          <a:xfrm>
            <a:off x="539552" y="3047999"/>
            <a:ext cx="8280920" cy="988177"/>
          </a:xfrm>
          <a:prstGeom prst="rect">
            <a:avLst/>
          </a:prstGeom>
        </p:spPr>
      </p:pic>
      <p:sp>
        <p:nvSpPr>
          <p:cNvPr id="5" name="4 Dikdörtgen"/>
          <p:cNvSpPr/>
          <p:nvPr/>
        </p:nvSpPr>
        <p:spPr>
          <a:xfrm>
            <a:off x="683568" y="4437112"/>
            <a:ext cx="8136904" cy="1477328"/>
          </a:xfrm>
          <a:prstGeom prst="rect">
            <a:avLst/>
          </a:prstGeom>
        </p:spPr>
        <p:txBody>
          <a:bodyPr wrap="square">
            <a:spAutoFit/>
          </a:bodyPr>
          <a:lstStyle/>
          <a:p>
            <a:r>
              <a:rPr lang="tr-TR" dirty="0"/>
              <a:t>2021-</a:t>
            </a:r>
            <a:r>
              <a:rPr lang="tr-TR" dirty="0" err="1"/>
              <a:t>MSÜ’ye</a:t>
            </a:r>
            <a:r>
              <a:rPr lang="tr-TR" dirty="0"/>
              <a:t> katılan adayların Harp Okulları ve Astsubay Meslek Yüksekokulları tercihlerini Milli Savunma Bakanlığının belirleyeceği tarihler arasında https://personeltemin.msb.gov.tr internet adresine girerek yapmaları gerekmektedir. Belirtilen süre içerisinde internet sitesi üzerinden tercihini yapmayan adaylar, 2’nci Seçim Aşamalarına çağrılmayacaktır.</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474344"/>
            <a:ext cx="7488832" cy="5632311"/>
          </a:xfrm>
          <a:prstGeom prst="rect">
            <a:avLst/>
          </a:prstGeom>
        </p:spPr>
        <p:txBody>
          <a:bodyPr wrap="square">
            <a:spAutoFit/>
          </a:bodyPr>
          <a:lstStyle/>
          <a:p>
            <a:r>
              <a:rPr lang="tr-TR" dirty="0"/>
              <a:t>Adaylar Harp Okulları için; </a:t>
            </a:r>
          </a:p>
          <a:p>
            <a:pPr>
              <a:buFontTx/>
              <a:buChar char="-"/>
            </a:pPr>
            <a:r>
              <a:rPr lang="tr-TR" dirty="0"/>
              <a:t>Kara Harp Okulu Sayısal (KHO-SAY) </a:t>
            </a:r>
          </a:p>
          <a:p>
            <a:pPr>
              <a:buFontTx/>
              <a:buChar char="-"/>
            </a:pPr>
            <a:r>
              <a:rPr lang="tr-TR" dirty="0"/>
              <a:t>Kara Harp Okulu Eşit Ağırlık (KHO-EA)</a:t>
            </a:r>
          </a:p>
          <a:p>
            <a:pPr>
              <a:buFontTx/>
              <a:buChar char="-"/>
            </a:pPr>
            <a:r>
              <a:rPr lang="tr-TR" dirty="0"/>
              <a:t> Kara Harp Okulu (KHO-SÖZ) </a:t>
            </a:r>
          </a:p>
          <a:p>
            <a:pPr>
              <a:buFontTx/>
              <a:buChar char="-"/>
            </a:pPr>
            <a:r>
              <a:rPr lang="tr-TR" dirty="0"/>
              <a:t>- Deniz Harp Okulu (DHO),</a:t>
            </a:r>
          </a:p>
          <a:p>
            <a:pPr>
              <a:buFontTx/>
              <a:buChar char="-"/>
            </a:pPr>
            <a:r>
              <a:rPr lang="tr-TR" dirty="0"/>
              <a:t> - Hava Harp Okulu (HHO),</a:t>
            </a:r>
          </a:p>
          <a:p>
            <a:pPr>
              <a:buFontTx/>
              <a:buChar char="-"/>
            </a:pPr>
            <a:r>
              <a:rPr lang="tr-TR" dirty="0"/>
              <a:t> - Sahil Güvenlik (Deniz Harp Okulunda eğitim alacaktır.) </a:t>
            </a:r>
          </a:p>
          <a:p>
            <a:pPr>
              <a:buFontTx/>
              <a:buChar char="-"/>
            </a:pPr>
            <a:endParaRPr lang="tr-TR" dirty="0"/>
          </a:p>
          <a:p>
            <a:r>
              <a:rPr lang="tr-TR" dirty="0"/>
              <a:t>Astsubay Meslek Yüksekokulları için;</a:t>
            </a:r>
          </a:p>
          <a:p>
            <a:r>
              <a:rPr lang="tr-TR" dirty="0"/>
              <a:t> - Kara Astsubay Meslek Yüksekokulu (Kara </a:t>
            </a:r>
            <a:r>
              <a:rPr lang="tr-TR" dirty="0" err="1"/>
              <a:t>Asb</a:t>
            </a:r>
            <a:r>
              <a:rPr lang="tr-TR" dirty="0"/>
              <a:t>.MYO)</a:t>
            </a:r>
          </a:p>
          <a:p>
            <a:r>
              <a:rPr lang="tr-TR" dirty="0"/>
              <a:t> - Deniz Astsubay Meslek Yüksekokulu (Deniz </a:t>
            </a:r>
            <a:r>
              <a:rPr lang="tr-TR" dirty="0" err="1"/>
              <a:t>Asb</a:t>
            </a:r>
            <a:r>
              <a:rPr lang="tr-TR" dirty="0"/>
              <a:t>.MYO) </a:t>
            </a:r>
          </a:p>
          <a:p>
            <a:pPr>
              <a:buFontTx/>
              <a:buChar char="-"/>
            </a:pPr>
            <a:r>
              <a:rPr lang="tr-TR" dirty="0"/>
              <a:t>Hava Astsubay Meslek Yüksekokulu (Hava </a:t>
            </a:r>
            <a:r>
              <a:rPr lang="tr-TR" dirty="0" err="1"/>
              <a:t>Asb</a:t>
            </a:r>
            <a:r>
              <a:rPr lang="tr-TR" dirty="0"/>
              <a:t>.MYO) </a:t>
            </a:r>
          </a:p>
          <a:p>
            <a:r>
              <a:rPr lang="tr-TR" dirty="0"/>
              <a:t>- Sahil Güvenlik (Deniz Astsubay Meslek Yüksekokulunda eğitim görecektir.)</a:t>
            </a:r>
          </a:p>
          <a:p>
            <a:r>
              <a:rPr lang="tr-TR" dirty="0"/>
              <a:t> - Bando Astsubay Meslek Yüksekokulu (Bando </a:t>
            </a:r>
            <a:r>
              <a:rPr lang="tr-TR" dirty="0" err="1"/>
              <a:t>Asb</a:t>
            </a:r>
            <a:r>
              <a:rPr lang="tr-TR" dirty="0"/>
              <a:t>.MYO),(Bu okulu işaretleyecek adaylar müzik yetenek sınavına girecektir. 27. sayfa “f.” maddesindeki şartları sağlamayan adayların tercih etmemesi gerekmektedir.) tercihi yapabilecektir. </a:t>
            </a:r>
          </a:p>
          <a:p>
            <a:endParaRPr lang="tr-TR" dirty="0"/>
          </a:p>
          <a:p>
            <a:r>
              <a:rPr lang="tr-TR" dirty="0"/>
              <a:t>Yerleştirme işlemlerinde Harp Okulları ve Astsubay Meslek Yüksekokulları kendi içinde ayrı ayrı değerlendirmeye alınacaktır.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800199"/>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tr-TR" b="1" dirty="0"/>
              <a:t>2020 MİLLİ SAVUNMA ÜNİVERSİTESİ ADAY BELİRLEME SINAVI BAŞVURULARI VE ŞARTLARI</a:t>
            </a:r>
          </a:p>
        </p:txBody>
      </p:sp>
      <p:sp>
        <p:nvSpPr>
          <p:cNvPr id="3" name="2 Alt Başlık"/>
          <p:cNvSpPr>
            <a:spLocks noGrp="1"/>
          </p:cNvSpPr>
          <p:nvPr>
            <p:ph type="subTitle" idx="1"/>
          </p:nvPr>
        </p:nvSpPr>
        <p:spPr>
          <a:xfrm>
            <a:off x="827584" y="2276872"/>
            <a:ext cx="7560840" cy="4176464"/>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l">
              <a:buFont typeface="Arial" pitchFamily="34" charset="0"/>
              <a:buChar char="•"/>
            </a:pPr>
            <a:r>
              <a:rPr lang="tr-TR" dirty="0">
                <a:solidFill>
                  <a:srgbClr val="FF0000"/>
                </a:solidFill>
              </a:rPr>
              <a:t>Başvuru Süresi: </a:t>
            </a:r>
            <a:r>
              <a:rPr lang="tr-TR" dirty="0">
                <a:solidFill>
                  <a:schemeClr val="tx1"/>
                </a:solidFill>
              </a:rPr>
              <a:t>27 Ocak-23 Şubat 2021</a:t>
            </a:r>
          </a:p>
          <a:p>
            <a:pPr algn="l">
              <a:buFont typeface="Arial" pitchFamily="34" charset="0"/>
              <a:buChar char="•"/>
            </a:pPr>
            <a:r>
              <a:rPr lang="tr-TR" dirty="0">
                <a:solidFill>
                  <a:srgbClr val="FF0000"/>
                </a:solidFill>
              </a:rPr>
              <a:t>Ücret İçin Son Gün: </a:t>
            </a:r>
            <a:r>
              <a:rPr lang="tr-TR" dirty="0">
                <a:solidFill>
                  <a:schemeClr val="tx1"/>
                </a:solidFill>
              </a:rPr>
              <a:t>24 Şubat 2021</a:t>
            </a:r>
          </a:p>
          <a:p>
            <a:pPr algn="l">
              <a:buFont typeface="Arial" pitchFamily="34" charset="0"/>
              <a:buChar char="•"/>
            </a:pPr>
            <a:r>
              <a:rPr lang="tr-TR" dirty="0">
                <a:solidFill>
                  <a:srgbClr val="FF0000"/>
                </a:solidFill>
              </a:rPr>
              <a:t>Sınav Tarihi: </a:t>
            </a:r>
            <a:r>
              <a:rPr lang="tr-TR" dirty="0">
                <a:solidFill>
                  <a:schemeClr val="tx1"/>
                </a:solidFill>
              </a:rPr>
              <a:t>4 Nisan 2021</a:t>
            </a:r>
          </a:p>
          <a:p>
            <a:pPr algn="l">
              <a:buFont typeface="Arial" pitchFamily="34" charset="0"/>
              <a:buChar char="•"/>
            </a:pPr>
            <a:r>
              <a:rPr lang="tr-TR" dirty="0">
                <a:solidFill>
                  <a:srgbClr val="FF0000"/>
                </a:solidFill>
              </a:rPr>
              <a:t>Sınav Saati ve Süresi: </a:t>
            </a:r>
            <a:r>
              <a:rPr lang="tr-TR" dirty="0">
                <a:solidFill>
                  <a:schemeClr val="tx1"/>
                </a:solidFill>
              </a:rPr>
              <a:t>10:15, 135 </a:t>
            </a:r>
            <a:r>
              <a:rPr lang="tr-TR" dirty="0" err="1">
                <a:solidFill>
                  <a:schemeClr val="tx1"/>
                </a:solidFill>
              </a:rPr>
              <a:t>dk</a:t>
            </a:r>
            <a:r>
              <a:rPr lang="tr-TR" dirty="0">
                <a:solidFill>
                  <a:schemeClr val="tx1"/>
                </a:solidFill>
              </a:rPr>
              <a:t>.</a:t>
            </a:r>
          </a:p>
          <a:p>
            <a:pPr algn="l">
              <a:buFont typeface="Arial" pitchFamily="34" charset="0"/>
              <a:buChar char="•"/>
            </a:pPr>
            <a:r>
              <a:rPr lang="tr-TR" dirty="0">
                <a:solidFill>
                  <a:srgbClr val="FF0000"/>
                </a:solidFill>
              </a:rPr>
              <a:t>Sınav Ücreti: </a:t>
            </a:r>
            <a:r>
              <a:rPr lang="tr-TR" dirty="0">
                <a:solidFill>
                  <a:schemeClr val="tx1"/>
                </a:solidFill>
              </a:rPr>
              <a:t>110.00 TL</a:t>
            </a:r>
          </a:p>
          <a:p>
            <a:pPr algn="l">
              <a:buFont typeface="Arial" pitchFamily="34" charset="0"/>
              <a:buChar char="•"/>
            </a:pPr>
            <a:r>
              <a:rPr lang="tr-TR" dirty="0">
                <a:solidFill>
                  <a:srgbClr val="FF0000"/>
                </a:solidFill>
              </a:rPr>
              <a:t>Geç Başvuru Günü: </a:t>
            </a:r>
            <a:r>
              <a:rPr lang="tr-TR" dirty="0">
                <a:solidFill>
                  <a:schemeClr val="tx1"/>
                </a:solidFill>
              </a:rPr>
              <a:t>3 Mart 2021</a:t>
            </a:r>
          </a:p>
          <a:p>
            <a:pPr algn="l">
              <a:buFont typeface="Arial" pitchFamily="34" charset="0"/>
              <a:buChar char="•"/>
            </a:pPr>
            <a:r>
              <a:rPr lang="tr-TR" dirty="0">
                <a:solidFill>
                  <a:srgbClr val="FF0000"/>
                </a:solidFill>
              </a:rPr>
              <a:t>Geç Başvuru Ücreti: </a:t>
            </a:r>
            <a:r>
              <a:rPr lang="tr-TR" dirty="0">
                <a:solidFill>
                  <a:schemeClr val="tx1"/>
                </a:solidFill>
              </a:rPr>
              <a:t>%50 </a:t>
            </a:r>
            <a:r>
              <a:rPr lang="tr-TR" dirty="0" err="1">
                <a:solidFill>
                  <a:schemeClr val="tx1"/>
                </a:solidFill>
              </a:rPr>
              <a:t>arttırımlı</a:t>
            </a:r>
            <a:r>
              <a:rPr lang="tr-TR" dirty="0">
                <a:solidFill>
                  <a:schemeClr val="tx1"/>
                </a:solidFill>
              </a:rPr>
              <a:t> olarak aynı gün ödenecektir.</a:t>
            </a:r>
            <a:endParaRPr lang="tr-TR" dirty="0">
              <a:solidFill>
                <a:srgbClr val="FF0000"/>
              </a:solidFill>
            </a:endParaRPr>
          </a:p>
          <a:p>
            <a:pPr algn="l">
              <a:buFont typeface="Arial" pitchFamily="34" charset="0"/>
              <a:buChar char="•"/>
            </a:pPr>
            <a:endParaRPr lang="tr-TR" dirty="0">
              <a:solidFill>
                <a:srgbClr val="FF0000"/>
              </a:solidFill>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Resim" descr="Ekran Alıntısı.JPG"/>
          <p:cNvPicPr>
            <a:picLocks noChangeAspect="1"/>
          </p:cNvPicPr>
          <p:nvPr/>
        </p:nvPicPr>
        <p:blipFill>
          <a:blip r:embed="rId2" cstate="print"/>
          <a:stretch>
            <a:fillRect/>
          </a:stretch>
        </p:blipFill>
        <p:spPr>
          <a:xfrm>
            <a:off x="0" y="548679"/>
            <a:ext cx="9081226" cy="5800737"/>
          </a:xfrm>
          <a:prstGeom prst="rect">
            <a:avLst/>
          </a:prstGeom>
        </p:spPr>
      </p:pic>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0"/>
            <a:ext cx="7772400" cy="1470025"/>
          </a:xfrm>
        </p:spPr>
        <p:style>
          <a:lnRef idx="3">
            <a:schemeClr val="lt1"/>
          </a:lnRef>
          <a:fillRef idx="1">
            <a:schemeClr val="accent1"/>
          </a:fillRef>
          <a:effectRef idx="1">
            <a:schemeClr val="accent1"/>
          </a:effectRef>
          <a:fontRef idx="minor">
            <a:schemeClr val="lt1"/>
          </a:fontRef>
        </p:style>
        <p:txBody>
          <a:bodyPr>
            <a:normAutofit/>
          </a:bodyPr>
          <a:lstStyle/>
          <a:p>
            <a:r>
              <a:rPr lang="tr-TR" sz="2800" dirty="0"/>
              <a:t>HARP OKULLARI VE ASTSUBAY MESLEK YÜKSEKOKULLARI 2’NCİ SEÇİM AŞAMALARI </a:t>
            </a:r>
          </a:p>
        </p:txBody>
      </p:sp>
      <p:sp>
        <p:nvSpPr>
          <p:cNvPr id="3" name="2 Alt Başlık"/>
          <p:cNvSpPr>
            <a:spLocks noGrp="1"/>
          </p:cNvSpPr>
          <p:nvPr>
            <p:ph type="subTitle" idx="1"/>
          </p:nvPr>
        </p:nvSpPr>
        <p:spPr>
          <a:xfrm>
            <a:off x="611560" y="1772816"/>
            <a:ext cx="8064896" cy="4896544"/>
          </a:xfrm>
        </p:spPr>
        <p:txBody>
          <a:bodyPr>
            <a:noAutofit/>
          </a:bodyPr>
          <a:lstStyle/>
          <a:p>
            <a:pPr marL="514350" indent="-514350" algn="just">
              <a:buAutoNum type="arabicParenR"/>
            </a:pPr>
            <a:r>
              <a:rPr lang="tr-TR" sz="1600" dirty="0">
                <a:solidFill>
                  <a:schemeClr val="tx1"/>
                </a:solidFill>
              </a:rPr>
              <a:t>2021 Milli Savunma Üniversitesi Askeri Öğrenci Aday Belirleme Sınavı (2021-MSÜ)’</a:t>
            </a:r>
            <a:r>
              <a:rPr lang="tr-TR" sz="1600" dirty="0" err="1">
                <a:solidFill>
                  <a:schemeClr val="tx1"/>
                </a:solidFill>
              </a:rPr>
              <a:t>nda</a:t>
            </a:r>
            <a:r>
              <a:rPr lang="tr-TR" sz="1600" dirty="0">
                <a:solidFill>
                  <a:schemeClr val="tx1"/>
                </a:solidFill>
              </a:rPr>
              <a:t> Milli Savunma Bakanlığınca belirlenecek taban puanı veya daha yüksek puan alan adayların 2’nci seçim aşamalarına katılımı amacıyla yapılacak çağrı https://personeltemin.msb.gov.tr internet adresinde yayımlanacaktır. </a:t>
            </a:r>
          </a:p>
          <a:p>
            <a:pPr marL="514350" indent="-514350" algn="just"/>
            <a:r>
              <a:rPr lang="tr-TR" sz="1600" dirty="0">
                <a:solidFill>
                  <a:schemeClr val="tx1"/>
                </a:solidFill>
              </a:rPr>
              <a:t>2) Başvurusu kabul edilen adayların icra edilecek olan 2’nci seçim aşamalarına gelirken beraberlerinde getireceği belgeler https://personeltemin.msb.gov.tr internet adresinde yayımlanacaktır. Adayların eksik evrak ile gelmeleri durumunda en kısa zamanda evraklarını tamamlamaları sağlanacak, evraklarını istenen zamanda tamamlayamayan adaylar eleneceklerdir.</a:t>
            </a:r>
          </a:p>
          <a:p>
            <a:pPr marL="514350" indent="-514350" algn="just"/>
            <a:r>
              <a:rPr lang="tr-TR" sz="1600" dirty="0">
                <a:solidFill>
                  <a:schemeClr val="tx1"/>
                </a:solidFill>
              </a:rPr>
              <a:t> 3) 2’nci seçim aşamalarına çağrılan adaylar; internette ilân edilen tarih ve saatte, Kara Harp Okulu Komutanlığı/Ankara sınav merkezinde hazır bulunacaklardır. 2’nci seçim aşamaları, sağlık raporu bölümü hariç olmak üzere; </a:t>
            </a:r>
          </a:p>
          <a:p>
            <a:pPr marL="514350" indent="-514350" algn="just">
              <a:buAutoNum type="alphaLcPeriod"/>
            </a:pPr>
            <a:r>
              <a:rPr lang="tr-TR" sz="1600" dirty="0">
                <a:solidFill>
                  <a:schemeClr val="tx1"/>
                </a:solidFill>
              </a:rPr>
              <a:t>Hava Harp Okulu adayları için birinci gün Evrak Kontrol, Kişilik Değerlendirme Testi, Fiziki Değerlendirme, Fiziki Yeterlilik Testi (FYT), ikinci gün </a:t>
            </a:r>
            <a:r>
              <a:rPr lang="tr-TR" sz="1600" dirty="0" err="1">
                <a:solidFill>
                  <a:schemeClr val="tx1"/>
                </a:solidFill>
              </a:rPr>
              <a:t>Psikomotor</a:t>
            </a:r>
            <a:r>
              <a:rPr lang="tr-TR" sz="1600" dirty="0">
                <a:solidFill>
                  <a:schemeClr val="tx1"/>
                </a:solidFill>
              </a:rPr>
              <a:t> Testi, üçüncü gün mülakat sınavları yapılacak şekilde 3 gün, </a:t>
            </a:r>
          </a:p>
          <a:p>
            <a:pPr marL="514350" indent="-514350" algn="just">
              <a:buAutoNum type="alphaLcPeriod"/>
            </a:pPr>
            <a:r>
              <a:rPr lang="tr-TR" sz="1600" dirty="0">
                <a:solidFill>
                  <a:schemeClr val="tx1"/>
                </a:solidFill>
              </a:rPr>
              <a:t>b. Diğer Okulların adayları için birinci gün Evrak Kontrol, Kişilik Değerlendirme Testi, Fiziki Değerlendirme, Fiziki Yeterlilik Testi (FYT), ikinci gün mülakat sınavları ile Müzik Yeteneği ve Müzik Bilgisi Seviye Tespit Sınavı (sadece Bando Astsubay Meslek Yüksekokulları için) yapılacak şekilde 2 gün sürecektir.</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332656"/>
            <a:ext cx="7772400" cy="1470025"/>
          </a:xfrm>
        </p:spPr>
        <p:style>
          <a:lnRef idx="2">
            <a:schemeClr val="accent3">
              <a:shade val="50000"/>
            </a:schemeClr>
          </a:lnRef>
          <a:fillRef idx="1">
            <a:schemeClr val="accent3"/>
          </a:fillRef>
          <a:effectRef idx="0">
            <a:schemeClr val="accent3"/>
          </a:effectRef>
          <a:fontRef idx="minor">
            <a:schemeClr val="lt1"/>
          </a:fontRef>
        </p:style>
        <p:txBody>
          <a:bodyPr/>
          <a:lstStyle/>
          <a:p>
            <a:r>
              <a:rPr lang="tr-TR" dirty="0"/>
              <a:t>GENEL BİLGİLER, TEMEL İLKE VE KURALLAR</a:t>
            </a:r>
          </a:p>
        </p:txBody>
      </p:sp>
      <p:sp>
        <p:nvSpPr>
          <p:cNvPr id="3" name="2 Alt Başlık"/>
          <p:cNvSpPr>
            <a:spLocks noGrp="1"/>
          </p:cNvSpPr>
          <p:nvPr>
            <p:ph type="subTitle" idx="1"/>
          </p:nvPr>
        </p:nvSpPr>
        <p:spPr>
          <a:xfrm>
            <a:off x="683568" y="1916832"/>
            <a:ext cx="7992888" cy="4752528"/>
          </a:xfrm>
        </p:spPr>
        <p:txBody>
          <a:bodyPr>
            <a:noAutofit/>
          </a:bodyPr>
          <a:lstStyle/>
          <a:p>
            <a:pPr algn="l"/>
            <a:r>
              <a:rPr lang="tr-TR" sz="2200" dirty="0">
                <a:solidFill>
                  <a:srgbClr val="FF0000"/>
                </a:solidFill>
              </a:rPr>
              <a:t>1.1.</a:t>
            </a:r>
            <a:r>
              <a:rPr lang="tr-TR" sz="2200" dirty="0">
                <a:solidFill>
                  <a:schemeClr val="tx1"/>
                </a:solidFill>
              </a:rPr>
              <a:t> Sınava başvurular, 27 Ocak-23 Şubat 2021 tarihleri arasında alınacaktır.</a:t>
            </a:r>
          </a:p>
          <a:p>
            <a:pPr algn="l"/>
            <a:r>
              <a:rPr lang="tr-TR" sz="2200" dirty="0">
                <a:solidFill>
                  <a:schemeClr val="tx1"/>
                </a:solidFill>
              </a:rPr>
              <a:t> </a:t>
            </a:r>
            <a:r>
              <a:rPr lang="tr-TR" sz="2200" dirty="0">
                <a:solidFill>
                  <a:srgbClr val="FF0000"/>
                </a:solidFill>
              </a:rPr>
              <a:t>1.2. </a:t>
            </a:r>
            <a:r>
              <a:rPr lang="tr-TR" sz="2200" dirty="0">
                <a:solidFill>
                  <a:schemeClr val="tx1"/>
                </a:solidFill>
              </a:rPr>
              <a:t>Sınav, 4 Nisan 2021 Pazar günü tüm il merkezlerinde yapılacaktır. </a:t>
            </a:r>
          </a:p>
          <a:p>
            <a:pPr algn="l"/>
            <a:r>
              <a:rPr lang="tr-TR" sz="2200" dirty="0">
                <a:solidFill>
                  <a:srgbClr val="FF0000"/>
                </a:solidFill>
              </a:rPr>
              <a:t>1.3.</a:t>
            </a:r>
            <a:r>
              <a:rPr lang="tr-TR" sz="2200" dirty="0">
                <a:solidFill>
                  <a:schemeClr val="tx1"/>
                </a:solidFill>
              </a:rPr>
              <a:t> Sınav, saat 10.15'te başlayacak ve 135 dakika sürecektir. </a:t>
            </a:r>
          </a:p>
          <a:p>
            <a:pPr algn="l"/>
            <a:r>
              <a:rPr lang="tr-TR" sz="2200" dirty="0">
                <a:solidFill>
                  <a:srgbClr val="FF0000"/>
                </a:solidFill>
              </a:rPr>
              <a:t>1.4.</a:t>
            </a:r>
            <a:r>
              <a:rPr lang="tr-TR" sz="2200" dirty="0">
                <a:solidFill>
                  <a:schemeClr val="tx1"/>
                </a:solidFill>
              </a:rPr>
              <a:t> Sınav sonuçları yalnızca sınavın yapıldığı yıl için geçerlidir. Bu sınavın sonuçları diğer yükseköğretim kurumlarına yerleştirme, yatay geçiş, dikey geçiş vb. işlemlerde kullanılamaz. </a:t>
            </a:r>
          </a:p>
          <a:p>
            <a:pPr algn="l"/>
            <a:r>
              <a:rPr lang="tr-TR" sz="2200" dirty="0">
                <a:solidFill>
                  <a:srgbClr val="FF0000"/>
                </a:solidFill>
              </a:rPr>
              <a:t>1.5.</a:t>
            </a:r>
            <a:r>
              <a:rPr lang="tr-TR" sz="2200" dirty="0">
                <a:solidFill>
                  <a:schemeClr val="tx1"/>
                </a:solidFill>
              </a:rPr>
              <a:t> Sınavın ve sınav sonuçlarının geçerli sayılabilmesi için adayların bu kılavuzdaki tüm kurallara uyması zorunludur. Kurallara uymayan adayların sınavı geçersiz sayılır. Sınavdan sonra bile olsa bu kurallara uymadığı tespit edilen adayların sınav sonuçlarından doğan hakları geçersiz sayılacaktır. </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0648"/>
            <a:ext cx="7848872" cy="172819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tr-TR" sz="3200" dirty="0"/>
              <a:t>Harp Okulları ve Astsubay Meslek Yüksekokulları 2’nci Seçim Aşamalarına katılabilmeleri için ayrıca;</a:t>
            </a:r>
          </a:p>
        </p:txBody>
      </p:sp>
      <p:sp>
        <p:nvSpPr>
          <p:cNvPr id="3" name="2 Alt Başlık"/>
          <p:cNvSpPr>
            <a:spLocks noGrp="1"/>
          </p:cNvSpPr>
          <p:nvPr>
            <p:ph type="subTitle" idx="1"/>
          </p:nvPr>
        </p:nvSpPr>
        <p:spPr>
          <a:xfrm>
            <a:off x="755576" y="2708920"/>
            <a:ext cx="7704856" cy="2952328"/>
          </a:xfrm>
        </p:spPr>
        <p:txBody>
          <a:bodyPr/>
          <a:lstStyle/>
          <a:p>
            <a:endParaRPr lang="tr-TR" dirty="0"/>
          </a:p>
        </p:txBody>
      </p:sp>
      <p:pic>
        <p:nvPicPr>
          <p:cNvPr id="4" name="3 Resim" descr="Ekran Alıntısı.JPG"/>
          <p:cNvPicPr>
            <a:picLocks noChangeAspect="1"/>
          </p:cNvPicPr>
          <p:nvPr/>
        </p:nvPicPr>
        <p:blipFill>
          <a:blip r:embed="rId2" cstate="print"/>
          <a:stretch>
            <a:fillRect/>
          </a:stretch>
        </p:blipFill>
        <p:spPr>
          <a:xfrm>
            <a:off x="323528" y="2060848"/>
            <a:ext cx="6362700" cy="1935480"/>
          </a:xfrm>
          <a:prstGeom prst="rect">
            <a:avLst/>
          </a:prstGeom>
        </p:spPr>
      </p:pic>
      <p:pic>
        <p:nvPicPr>
          <p:cNvPr id="5" name="4 Resim" descr="Ekran Alıntısı.JPG"/>
          <p:cNvPicPr>
            <a:picLocks noChangeAspect="1"/>
          </p:cNvPicPr>
          <p:nvPr/>
        </p:nvPicPr>
        <p:blipFill>
          <a:blip r:embed="rId3" cstate="print"/>
          <a:stretch>
            <a:fillRect/>
          </a:stretch>
        </p:blipFill>
        <p:spPr>
          <a:xfrm>
            <a:off x="2834640" y="4005064"/>
            <a:ext cx="6309360" cy="1463040"/>
          </a:xfrm>
          <a:prstGeom prst="rect">
            <a:avLst/>
          </a:prstGeom>
        </p:spPr>
      </p:pic>
      <p:pic>
        <p:nvPicPr>
          <p:cNvPr id="6" name="5 Resim" descr="Ekran Alıntısı.JPG"/>
          <p:cNvPicPr>
            <a:picLocks noChangeAspect="1"/>
          </p:cNvPicPr>
          <p:nvPr/>
        </p:nvPicPr>
        <p:blipFill>
          <a:blip r:embed="rId4" cstate="print"/>
          <a:stretch>
            <a:fillRect/>
          </a:stretch>
        </p:blipFill>
        <p:spPr>
          <a:xfrm>
            <a:off x="251520" y="5589240"/>
            <a:ext cx="6385560" cy="853440"/>
          </a:xfrm>
          <a:prstGeom prst="rect">
            <a:avLst/>
          </a:prstGeom>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71600" y="908720"/>
            <a:ext cx="7128792" cy="286232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tr-TR" dirty="0">
                <a:solidFill>
                  <a:srgbClr val="FF0000"/>
                </a:solidFill>
              </a:rPr>
              <a:t>DİKKAT:</a:t>
            </a:r>
            <a:r>
              <a:rPr lang="tr-TR" dirty="0"/>
              <a:t> Harp Okulları için 2021 yılı YKS Temel Yeterlilik Testi (TYT)’ne girmeyen veya 2020-YKSTYT puanı 200 ve üzerinde olmayan adaylar ile Alan Yeterlilik Testlerine (AYT) girmeyen; Astsubay Meslek Yüksekokulları için ise 2021 yılı YKS Temel Yeterlilik Testine (TYT) girmeyen veya 2020-YKSTYT puanı 200 ve üzerinde olmayan adaylar, hiçbir surette askeri okullara yerleştirilmeyecektir. 2020-YKS-TYT puanını kullanmak isteyen adayların 2021-YKS başvuru tarihlerinde 2021-YKS başvurularını yapmaları gerekmektedir. Ayrıca bu adaylar, Milli Savunma Bakanlığı’nın ve Milli Savunma Üniversitesi’nin YKS-TYT puanı için bir baraj puan belirleyeceğini göz önünde bulundurmalıdırlar.</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332657"/>
            <a:ext cx="7772400" cy="936104"/>
          </a:xfrm>
        </p:spPr>
        <p:style>
          <a:lnRef idx="2">
            <a:schemeClr val="accent5">
              <a:shade val="50000"/>
            </a:schemeClr>
          </a:lnRef>
          <a:fillRef idx="1">
            <a:schemeClr val="accent5"/>
          </a:fillRef>
          <a:effectRef idx="0">
            <a:schemeClr val="accent5"/>
          </a:effectRef>
          <a:fontRef idx="minor">
            <a:schemeClr val="lt1"/>
          </a:fontRef>
        </p:style>
        <p:txBody>
          <a:bodyPr/>
          <a:lstStyle/>
          <a:p>
            <a:r>
              <a:rPr lang="tr-TR" dirty="0"/>
              <a:t>BAŞVURU VE GİRİŞ KOŞULLARI</a:t>
            </a:r>
          </a:p>
        </p:txBody>
      </p:sp>
      <p:sp>
        <p:nvSpPr>
          <p:cNvPr id="3" name="2 Alt Başlık"/>
          <p:cNvSpPr>
            <a:spLocks noGrp="1"/>
          </p:cNvSpPr>
          <p:nvPr>
            <p:ph type="subTitle" idx="1"/>
          </p:nvPr>
        </p:nvSpPr>
        <p:spPr>
          <a:xfrm>
            <a:off x="683568" y="1412776"/>
            <a:ext cx="7776864" cy="4226024"/>
          </a:xfrm>
        </p:spPr>
        <p:txBody>
          <a:bodyPr>
            <a:normAutofit fontScale="62500" lnSpcReduction="20000"/>
          </a:bodyPr>
          <a:lstStyle/>
          <a:p>
            <a:pPr marL="514350" indent="-514350" algn="l">
              <a:buAutoNum type="arabicParenR"/>
            </a:pPr>
            <a:r>
              <a:rPr lang="tr-TR" dirty="0">
                <a:solidFill>
                  <a:schemeClr val="tx1"/>
                </a:solidFill>
              </a:rPr>
              <a:t>Türkiye Cumhuriyeti vatandaşı olmak (Çifte vatandaşlığı olan adaylar sınava başvurabilirler ancak, Harp Okulları/Astsubay Meslek Yüksekokullarından mezun olacakları tarihe kadar diğer vatandaşlıklarından vazgeçmeleri gerekeceğini göz önünde bulundurmalıdırlar.). </a:t>
            </a:r>
          </a:p>
          <a:p>
            <a:pPr marL="514350" indent="-514350" algn="l"/>
            <a:r>
              <a:rPr lang="tr-TR" dirty="0">
                <a:solidFill>
                  <a:schemeClr val="tx1"/>
                </a:solidFill>
              </a:rPr>
              <a:t>2) Harp Okullarına (HO) kadın ve erkek, Astsubay Meslek Yüksekokullarına (</a:t>
            </a:r>
            <a:r>
              <a:rPr lang="tr-TR" dirty="0" err="1">
                <a:solidFill>
                  <a:schemeClr val="tx1"/>
                </a:solidFill>
              </a:rPr>
              <a:t>Asb</a:t>
            </a:r>
            <a:r>
              <a:rPr lang="tr-TR" dirty="0">
                <a:solidFill>
                  <a:schemeClr val="tx1"/>
                </a:solidFill>
              </a:rPr>
              <a:t>. MYO) sadece erkek öğrenci alınacaktır.</a:t>
            </a:r>
          </a:p>
          <a:p>
            <a:pPr marL="514350" indent="-514350" algn="l"/>
            <a:r>
              <a:rPr lang="tr-TR" dirty="0">
                <a:solidFill>
                  <a:schemeClr val="tx1"/>
                </a:solidFill>
              </a:rPr>
              <a:t> 3) Gün ve aya bakılmaksızın Harp Okulları için en fazla 20 (yirmi) yaşında olmak (01 Ocak 2001 ve sonrası doğumlu), Astsubay Meslek Yüksekokulları için en fazla 21 (</a:t>
            </a:r>
            <a:r>
              <a:rPr lang="tr-TR" dirty="0" err="1">
                <a:solidFill>
                  <a:schemeClr val="tx1"/>
                </a:solidFill>
              </a:rPr>
              <a:t>yirmibir</a:t>
            </a:r>
            <a:r>
              <a:rPr lang="tr-TR" dirty="0">
                <a:solidFill>
                  <a:schemeClr val="tx1"/>
                </a:solidFill>
              </a:rPr>
              <a:t>) yaşında olmak. (01 Ocak 2000 ve sonrası doğumlu) </a:t>
            </a:r>
          </a:p>
          <a:p>
            <a:pPr marL="514350" indent="-514350" algn="l"/>
            <a:r>
              <a:rPr lang="tr-TR" dirty="0">
                <a:solidFill>
                  <a:schemeClr val="tx1"/>
                </a:solidFill>
              </a:rPr>
              <a:t>4) Lise ve dengi okullarda öğrenciliği devam edenler için 2021 yılında Harp Okulları ve Astsubay Meslek Yüksekokullarının kesin kayıt işlemlerinin son tarihine kadar mezun olmak veya dönemine bakılmaksızın 2019 ve 2020 yılında mezun olmak (Daha önceki yıllarda mezun olanlar başvuramazlar.).</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899592" y="1196752"/>
            <a:ext cx="7632848" cy="4442048"/>
          </a:xfrm>
        </p:spPr>
        <p:txBody>
          <a:bodyPr>
            <a:normAutofit fontScale="70000" lnSpcReduction="20000"/>
          </a:bodyPr>
          <a:lstStyle/>
          <a:p>
            <a:pPr algn="l"/>
            <a:r>
              <a:rPr lang="tr-TR" dirty="0">
                <a:solidFill>
                  <a:schemeClr val="tx1"/>
                </a:solidFill>
              </a:rPr>
              <a:t>5) Harp Okulları ve Astsubay Meslek Yüksekokullarına başvuru için Ölçme, Seçme ve Yerleştirme Merkezi (ÖSYM) Başkanlığınca 4 Nisan 2021 tarihinde yapılacak 2021 Milli Savunma Üniversitesi Askeri Öğrenci Aday Belirleme Sınavına (2021-MSÜ) katılmış ve bu sınavdan Milli Savunma Bakanlığınca belirlenecek olan çağrı taban puanı almış olmak. </a:t>
            </a:r>
          </a:p>
          <a:p>
            <a:pPr algn="l"/>
            <a:r>
              <a:rPr lang="tr-TR" dirty="0">
                <a:solidFill>
                  <a:schemeClr val="tx1"/>
                </a:solidFill>
              </a:rPr>
              <a:t>6) ÖSYM Başkanlığınca yapılacak 2021 Milli Savunma Üniversitesi Askeri Öğrenci Aday Belirleme Sınavına (2021-MSÜ) katılan adaylar, Harp Okulları ve Astsubay Meslek Yüksekokulları tercihlerini, Milli Savunma Bakanlığı tarafından adaylara duyurulacak tarihler arasında https://personeltemin.msb.gov.tr internet adresine girerek yapmaları gerekmektedir (Belirtilen süre içerisinde internet sitesi üzerinden tercihini yapmayan adaylar, 2’nci seçim aşamalarına çağrılmayacaklardır.). </a:t>
            </a:r>
          </a:p>
        </p:txBody>
      </p:sp>
      <p:sp>
        <p:nvSpPr>
          <p:cNvPr id="4" name="1 Başlık"/>
          <p:cNvSpPr>
            <a:spLocks noGrp="1"/>
          </p:cNvSpPr>
          <p:nvPr>
            <p:ph type="ctrTitle"/>
          </p:nvPr>
        </p:nvSpPr>
        <p:spPr>
          <a:xfrm>
            <a:off x="827584" y="260649"/>
            <a:ext cx="7772400" cy="792088"/>
          </a:xfrm>
        </p:spPr>
        <p:style>
          <a:lnRef idx="2">
            <a:schemeClr val="accent5">
              <a:shade val="50000"/>
            </a:schemeClr>
          </a:lnRef>
          <a:fillRef idx="1">
            <a:schemeClr val="accent5"/>
          </a:fillRef>
          <a:effectRef idx="0">
            <a:schemeClr val="accent5"/>
          </a:effectRef>
          <a:fontRef idx="minor">
            <a:schemeClr val="lt1"/>
          </a:fontRef>
        </p:style>
        <p:txBody>
          <a:bodyPr/>
          <a:lstStyle/>
          <a:p>
            <a:r>
              <a:rPr lang="tr-TR" dirty="0"/>
              <a:t>BAŞVURU VE GİRİŞ KOŞULLARI</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188640"/>
            <a:ext cx="8892480" cy="6463308"/>
          </a:xfrm>
          <a:prstGeom prst="rect">
            <a:avLst/>
          </a:prstGeom>
        </p:spPr>
        <p:txBody>
          <a:bodyPr wrap="square">
            <a:spAutoFit/>
          </a:bodyPr>
          <a:lstStyle/>
          <a:p>
            <a:pPr>
              <a:buFont typeface="Wingdings" pitchFamily="2" charset="2"/>
              <a:buChar char="Ø"/>
            </a:pPr>
            <a:r>
              <a:rPr lang="tr-TR" dirty="0">
                <a:solidFill>
                  <a:schemeClr val="accent2">
                    <a:lumMod val="75000"/>
                  </a:schemeClr>
                </a:solidFill>
              </a:rPr>
              <a:t>Astsubay Meslek Yüksekokulları için ÖSYM Başkanlığınca yapılacak olan 2021-YKS Temel Yeterlilik Testi (TYT)’ne katılmış (2020-YKS TYT sınavına girmiş, 200 ve üzerinde puan almış adaylar, 3 2021-YKS TYT oturumuna katılmayabilirler ancak MSÜ teklifi doğrultusunda MSB’nin bir taban puan belirleyeceğini göz önünde bulundurmalıdırlar.) ve </a:t>
            </a:r>
            <a:r>
              <a:rPr lang="tr-TR" dirty="0" err="1">
                <a:solidFill>
                  <a:schemeClr val="accent2">
                    <a:lumMod val="75000"/>
                  </a:schemeClr>
                </a:solidFill>
              </a:rPr>
              <a:t>MSÜ’nün</a:t>
            </a:r>
            <a:r>
              <a:rPr lang="tr-TR" dirty="0">
                <a:solidFill>
                  <a:schemeClr val="accent2">
                    <a:lumMod val="75000"/>
                  </a:schemeClr>
                </a:solidFill>
              </a:rPr>
              <a:t> teklifi doğrultusunda Milli Savunma Bakanlığınca belirlenecek 2021-YKS TYT taban puanı almış olmak,</a:t>
            </a:r>
          </a:p>
          <a:p>
            <a:pPr>
              <a:buFont typeface="Wingdings" pitchFamily="2" charset="2"/>
              <a:buChar char="Ø"/>
            </a:pPr>
            <a:endParaRPr lang="tr-TR" dirty="0">
              <a:solidFill>
                <a:schemeClr val="accent2">
                  <a:lumMod val="75000"/>
                </a:schemeClr>
              </a:solidFill>
            </a:endParaRPr>
          </a:p>
          <a:p>
            <a:pPr>
              <a:buFont typeface="Wingdings" pitchFamily="2" charset="2"/>
              <a:buChar char="Ø"/>
            </a:pPr>
            <a:r>
              <a:rPr lang="tr-TR" dirty="0">
                <a:solidFill>
                  <a:srgbClr val="00B0F0"/>
                </a:solidFill>
              </a:rPr>
              <a:t>Harp Okulları için ÖSYM Başkanlığınca yapılacak olan 2021-YKS TYT (2020-YKS TYT sınavına girmiş, 200 ve üzerinde puan almış adaylar, 2021-YKS TYT oturumuna katılmayabilirler, ancak MSÜ teklifi doğrultusunda MSB’nin bir taban puan belirleyeceğini göz önünde bulundurmalıdırlar.) ile 2021- YKS Alan Yeterlilik Testlerine (AYT) katılmış, 2021-YKS Sayısal ve Eşit Ağırlık Puan türünden </a:t>
            </a:r>
            <a:r>
              <a:rPr lang="tr-TR" dirty="0" err="1">
                <a:solidFill>
                  <a:srgbClr val="00B0F0"/>
                </a:solidFill>
              </a:rPr>
              <a:t>MSÜ’nün</a:t>
            </a:r>
            <a:r>
              <a:rPr lang="tr-TR" dirty="0">
                <a:solidFill>
                  <a:srgbClr val="00B0F0"/>
                </a:solidFill>
              </a:rPr>
              <a:t> teklifi doğrultusunda Milli Savunma Bakanlığınca belirlenmiş taban puan türünü almış olmak, </a:t>
            </a:r>
          </a:p>
          <a:p>
            <a:pPr>
              <a:buFont typeface="Wingdings" pitchFamily="2" charset="2"/>
              <a:buChar char="Ø"/>
            </a:pPr>
            <a:endParaRPr lang="tr-TR" dirty="0">
              <a:solidFill>
                <a:srgbClr val="00B0F0"/>
              </a:solidFill>
            </a:endParaRPr>
          </a:p>
          <a:p>
            <a:pPr>
              <a:buFont typeface="Wingdings" pitchFamily="2" charset="2"/>
              <a:buChar char="Ø"/>
            </a:pPr>
            <a:r>
              <a:rPr lang="tr-TR" dirty="0">
                <a:solidFill>
                  <a:schemeClr val="accent3">
                    <a:lumMod val="75000"/>
                  </a:schemeClr>
                </a:solidFill>
              </a:rPr>
              <a:t>MSB tarafından belirlenecek olan taban puanı alamamış olan adayların, 2’nci seçim aşamalarına katılmış ve başarılı olmuş olsalar dahi taban puanını alamadıkları okul türü için askeri öğrenci adaylıkları sonlandırılır.</a:t>
            </a:r>
          </a:p>
          <a:p>
            <a:pPr>
              <a:buFont typeface="Wingdings" pitchFamily="2" charset="2"/>
              <a:buChar char="Ø"/>
            </a:pPr>
            <a:endParaRPr lang="tr-TR" dirty="0">
              <a:solidFill>
                <a:schemeClr val="accent3">
                  <a:lumMod val="75000"/>
                </a:schemeClr>
              </a:solidFill>
            </a:endParaRPr>
          </a:p>
          <a:p>
            <a:pPr>
              <a:buFont typeface="Wingdings" pitchFamily="2" charset="2"/>
              <a:buChar char="Ø"/>
            </a:pPr>
            <a:r>
              <a:rPr lang="tr-TR" dirty="0">
                <a:solidFill>
                  <a:srgbClr val="FF0000"/>
                </a:solidFill>
              </a:rPr>
              <a:t>Ayrıca MSB tarafından Harp Okulları adaylarına YKS Başarı Sıralamaları için bir alt sınır koyulabilecek, bahse konu alt sınırın koyulması durumunda adayların alt sınırın altında kaldıkları okul için adaylıkları sonlandırılabilecektir. </a:t>
            </a:r>
          </a:p>
          <a:p>
            <a:endParaRPr lang="tr-TR" dirty="0">
              <a:solidFill>
                <a:schemeClr val="accent2">
                  <a:lumMod val="75000"/>
                </a:schemeClr>
              </a:solidFill>
            </a:endParaRPr>
          </a:p>
          <a:p>
            <a:endParaRPr lang="tr-TR" dirty="0">
              <a:solidFill>
                <a:schemeClr val="accent2">
                  <a:lumMod val="75000"/>
                </a:schemeClr>
              </a:solidFill>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Ekran Alıntısı.JPG"/>
          <p:cNvPicPr>
            <a:picLocks noChangeAspect="1"/>
          </p:cNvPicPr>
          <p:nvPr/>
        </p:nvPicPr>
        <p:blipFill>
          <a:blip r:embed="rId2" cstate="print"/>
          <a:stretch>
            <a:fillRect/>
          </a:stretch>
        </p:blipFill>
        <p:spPr>
          <a:xfrm>
            <a:off x="0" y="620688"/>
            <a:ext cx="9099498" cy="4968552"/>
          </a:xfrm>
          <a:prstGeom prst="rect">
            <a:avLst/>
          </a:prstGeom>
        </p:spPr>
      </p:pic>
    </p:spTree>
  </p:cSld>
  <p:clrMapOvr>
    <a:masterClrMapping/>
  </p:clrMapOvr>
  <p:transition>
    <p:dissolve/>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1489</Words>
  <Application>Microsoft Office PowerPoint</Application>
  <PresentationFormat>On-screen Show (4:3)</PresentationFormat>
  <Paragraphs>73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Ofis Teması</vt:lpstr>
      <vt:lpstr>2021 MİLLİ SAVUNMA ÜNİVERSİTESİ (MSÜ)</vt:lpstr>
      <vt:lpstr>2020 MİLLİ SAVUNMA ÜNİVERSİTESİ ADAY BELİRLEME SINAVI BAŞVURULARI VE ŞARTLARI</vt:lpstr>
      <vt:lpstr>GENEL BİLGİLER, TEMEL İLKE VE KURALLAR</vt:lpstr>
      <vt:lpstr>Harp Okulları ve Astsubay Meslek Yüksekokulları 2’nci Seçim Aşamalarına katılabilmeleri için ayrıca;</vt:lpstr>
      <vt:lpstr>PowerPoint Presentation</vt:lpstr>
      <vt:lpstr>BAŞVURU VE GİRİŞ KOŞULLARI</vt:lpstr>
      <vt:lpstr>BAŞVURU VE GİRİŞ KOŞULLARI</vt:lpstr>
      <vt:lpstr>PowerPoint Presentation</vt:lpstr>
      <vt:lpstr>PowerPoint Presentation</vt:lpstr>
      <vt:lpstr>BAŞVURU İŞLEMLERİ</vt:lpstr>
      <vt:lpstr>PowerPoint Presentation</vt:lpstr>
      <vt:lpstr>2021-MSÜ SINAVI (1’İNCİ SEÇİM AŞAMASI)</vt:lpstr>
      <vt:lpstr>PowerPoint Presentation</vt:lpstr>
      <vt:lpstr>SINAVA GİRERKEN ADAYIN YANINDA BULUNDURMASI GEREKEN BELGELER</vt:lpstr>
      <vt:lpstr>SINAVIN UYGULANMASI</vt:lpstr>
      <vt:lpstr>PUAN TÜRLERİNİN HESAPLANMASINDA TESTLERİN AĞIRLIKLARI (%)</vt:lpstr>
      <vt:lpstr>2021-MSÜ SINAV SONUÇLARININ AÇIKLANMASI</vt:lpstr>
      <vt:lpstr>MSÜ HARP OKULLARI VE ASTSUBAY MESLEK YÜKSEKOKULLARI 2’NCİ SEÇİM AŞAMALARI TERCİH İŞLEMLERİ </vt:lpstr>
      <vt:lpstr>PowerPoint Presentation</vt:lpstr>
      <vt:lpstr>PowerPoint Presentation</vt:lpstr>
      <vt:lpstr>HARP OKULLARI VE ASTSUBAY MESLEK YÜKSEKOKULLARI 2’NCİ SEÇİM AŞAMALARI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MİLLİ SAVUNMA ÜNİVERSİTESİ ADAY BELİRLEME SINAVI BAŞVURULARI VE ŞARTLARI</dc:title>
  <dc:creator>ATATÜRK ANADOLU</dc:creator>
  <cp:lastModifiedBy>caner ersavaş</cp:lastModifiedBy>
  <cp:revision>10</cp:revision>
  <dcterms:created xsi:type="dcterms:W3CDTF">2021-01-27T16:35:06Z</dcterms:created>
  <dcterms:modified xsi:type="dcterms:W3CDTF">2021-02-02T11:26:35Z</dcterms:modified>
</cp:coreProperties>
</file>